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60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99C22B-4508-421B-8D25-92A33FD66AE3}" type="datetimeFigureOut">
              <a:rPr lang="bs-Latn-BA" smtClean="0"/>
              <a:t>15.09.2016.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15C915-3ED5-4C10-8782-9C934BD6858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vpi.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4400" b="1" dirty="0"/>
              <a:t>Privredni razvoj – politike malih i srednjih preduzeća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029" y="4581128"/>
            <a:ext cx="6440760" cy="1343000"/>
          </a:xfrm>
        </p:spPr>
        <p:txBody>
          <a:bodyPr/>
          <a:lstStyle/>
          <a:p>
            <a:r>
              <a:rPr lang="bs-Latn-BA" dirty="0" smtClean="0"/>
              <a:t>ReForum</a:t>
            </a:r>
          </a:p>
          <a:p>
            <a:r>
              <a:rPr lang="bs-Latn-BA" dirty="0" smtClean="0"/>
              <a:t>Sarajevo, 15.09.2016.</a:t>
            </a:r>
            <a:endParaRPr lang="bs-Latn-BA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2162"/>
            <a:ext cx="2343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65613" y="607101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/>
              <a:t>www.vpi.ba</a:t>
            </a:r>
          </a:p>
        </p:txBody>
      </p:sp>
    </p:spTree>
    <p:extLst>
      <p:ext uri="{BB962C8B-B14F-4D97-AF65-F5344CB8AC3E}">
        <p14:creationId xmlns:p14="http://schemas.microsoft.com/office/powerpoint/2010/main" val="149058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600200"/>
          </a:xfrm>
        </p:spPr>
        <p:txBody>
          <a:bodyPr/>
          <a:lstStyle/>
          <a:p>
            <a:r>
              <a:rPr lang="bs-Latn-BA" sz="4000" dirty="0" smtClean="0"/>
              <a:t>Preporuke i zaključci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Uvesti princip „prvo misliti na male“</a:t>
            </a:r>
          </a:p>
          <a:p>
            <a:r>
              <a:rPr lang="bs-Latn-BA" dirty="0" smtClean="0"/>
              <a:t>Pri formiranju mehanizama za podršku, voditi računa o stepenu razvoja preduzeća</a:t>
            </a:r>
          </a:p>
          <a:p>
            <a:r>
              <a:rPr lang="bs-Latn-BA" dirty="0" smtClean="0"/>
              <a:t>Širok dijapazon mjera: start-up krediti, traženje trajnijeg finansiranja, podrška u pripremi biznis plana i istraživanje tržišta, pravljenje finansijskih projekcija, pomoć pri odabiru HR; lokacije i izgradnje kapaciteta, umrežavanje, te veza s lokalnim vlastima</a:t>
            </a:r>
          </a:p>
          <a:p>
            <a:pPr marL="0" indent="0">
              <a:buNone/>
            </a:pPr>
            <a:r>
              <a:rPr lang="bs-Latn-BA" dirty="0" smtClean="0"/>
              <a:t>(Razvoj malog i srednjeg poduzetništva u FBiH)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3332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bs-Latn-BA" sz="4000" dirty="0"/>
              <a:t>Preporuke i zaključci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Politički konsenzus</a:t>
            </a:r>
          </a:p>
          <a:p>
            <a:r>
              <a:rPr lang="bs-Latn-BA" dirty="0" smtClean="0"/>
              <a:t>Koordinacija aktivnosti – vertikalna i horizontalna </a:t>
            </a:r>
          </a:p>
          <a:p>
            <a:r>
              <a:rPr lang="bs-Latn-BA" dirty="0" smtClean="0"/>
              <a:t>Rješavanje sistemskih problema, nedostataka i neusklađenosti</a:t>
            </a:r>
          </a:p>
          <a:p>
            <a:r>
              <a:rPr lang="bs-Latn-BA" dirty="0" smtClean="0"/>
              <a:t>Previše vs premalo regulative</a:t>
            </a:r>
          </a:p>
          <a:p>
            <a:r>
              <a:rPr lang="bs-Latn-BA" dirty="0" smtClean="0"/>
              <a:t>Strateško promišljanje i prioritiziranje</a:t>
            </a:r>
          </a:p>
          <a:p>
            <a:r>
              <a:rPr lang="bs-Latn-BA" dirty="0" smtClean="0"/>
              <a:t>Jačanje razvojne komponente u budžetima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0267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603448"/>
            <a:ext cx="8229600" cy="1600200"/>
          </a:xfrm>
        </p:spPr>
        <p:txBody>
          <a:bodyPr/>
          <a:lstStyle/>
          <a:p>
            <a:r>
              <a:rPr lang="bs-Latn-BA" sz="4000" dirty="0" smtClean="0"/>
              <a:t>Izvori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84576"/>
          </a:xfrm>
        </p:spPr>
        <p:txBody>
          <a:bodyPr>
            <a:normAutofit fontScale="55000" lnSpcReduction="20000"/>
          </a:bodyPr>
          <a:lstStyle/>
          <a:p>
            <a:r>
              <a:rPr lang="hr-HR" dirty="0"/>
              <a:t>Džafić Zijad: Preduzetnička ekonomija – Mala i srednja preduzeća u funkciji restrukturiranja tranzicijskih privreda, Denfas, Tuzla, </a:t>
            </a:r>
            <a:r>
              <a:rPr lang="hr-HR" dirty="0" smtClean="0"/>
              <a:t>2006.</a:t>
            </a:r>
          </a:p>
          <a:p>
            <a:r>
              <a:rPr lang="hr-HR" dirty="0"/>
              <a:t>Europian Commission</a:t>
            </a:r>
            <a:r>
              <a:rPr lang="hr-HR" b="1" dirty="0"/>
              <a:t>: </a:t>
            </a:r>
            <a:r>
              <a:rPr lang="hr-HR" dirty="0"/>
              <a:t>EU Small and Medium Enterprise Charter, EC, </a:t>
            </a:r>
            <a:r>
              <a:rPr lang="hr-HR" dirty="0" smtClean="0"/>
              <a:t>2000</a:t>
            </a:r>
            <a:endParaRPr lang="hr-HR" dirty="0"/>
          </a:p>
          <a:p>
            <a:r>
              <a:rPr lang="hr-HR" dirty="0"/>
              <a:t>IFC SEED - SME Sector Overveiw,  </a:t>
            </a:r>
            <a:r>
              <a:rPr lang="hr-HR" dirty="0" smtClean="0"/>
              <a:t>2005</a:t>
            </a:r>
          </a:p>
          <a:p>
            <a:r>
              <a:rPr lang="hr-HR" dirty="0"/>
              <a:t>Milenko Dostić: Menadžment malih i srednjih preduzeća, Ekonomski fakultet Univerziteta u Sarajevu, Sarajevo, 2002</a:t>
            </a:r>
            <a:r>
              <a:rPr lang="hr-HR" dirty="0" smtClean="0"/>
              <a:t>.</a:t>
            </a:r>
            <a:endParaRPr lang="bs-Latn-BA" dirty="0"/>
          </a:p>
          <a:p>
            <a:r>
              <a:rPr lang="hr-HR" dirty="0" smtClean="0"/>
              <a:t>European </a:t>
            </a:r>
            <a:r>
              <a:rPr lang="hr-HR" dirty="0"/>
              <a:t>Commission: SME Performance Review, Annual Report of SME in EU, Brussels, 26. 11. </a:t>
            </a:r>
            <a:r>
              <a:rPr lang="hr-HR" dirty="0" smtClean="0"/>
              <a:t>2013</a:t>
            </a:r>
          </a:p>
          <a:p>
            <a:r>
              <a:rPr lang="hr-HR" dirty="0"/>
              <a:t>Martinović Danijela, Šunjić-Beus Mira, Karišik Jasmina: Potencijali i ograničenja u razvitku poduzetništva u BiH sa posebnim osvrtom na sektor malih i srednjih poduzeća, Ekonomska misao i praksa, Sveučilište u Dubrovniku, Dubrovnik, god XXI (2012</a:t>
            </a:r>
            <a:r>
              <a:rPr lang="hr-HR" dirty="0" smtClean="0"/>
              <a:t>.)</a:t>
            </a:r>
          </a:p>
          <a:p>
            <a:r>
              <a:rPr lang="hr-BA" dirty="0" smtClean="0"/>
              <a:t>Statistički poslovni registar </a:t>
            </a:r>
            <a:r>
              <a:rPr lang="hr-BA" dirty="0"/>
              <a:t>Agencije za statistiku </a:t>
            </a:r>
            <a:r>
              <a:rPr lang="hr-BA" dirty="0" smtClean="0"/>
              <a:t>BiH</a:t>
            </a:r>
          </a:p>
          <a:p>
            <a:r>
              <a:rPr lang="hr-HR" dirty="0"/>
              <a:t>Strategija razvoja MSP u BiH 2009-2011, Ministarstvo vanjske trgovine i ekonomskih odnosa </a:t>
            </a:r>
            <a:r>
              <a:rPr lang="hr-HR" dirty="0" smtClean="0"/>
              <a:t>BiH</a:t>
            </a:r>
          </a:p>
          <a:p>
            <a:r>
              <a:rPr lang="hr-HR" dirty="0"/>
              <a:t>Vanjskopolitička inicijativa, Friedrich Ebert Stiftung:  Ekonomska diplomatija – izazov visokog rizika za BiH, Analiza 1/13, Sarajevo, avgust </a:t>
            </a:r>
            <a:r>
              <a:rPr lang="hr-HR" dirty="0" smtClean="0"/>
              <a:t>2013</a:t>
            </a:r>
          </a:p>
          <a:p>
            <a:r>
              <a:rPr lang="hr-HR" dirty="0"/>
              <a:t>Umihanić Bahrija i dr.: GEM BiH 2010– Globalni monitor poduzetništva</a:t>
            </a:r>
            <a:r>
              <a:rPr lang="hr-HR" dirty="0" smtClean="0"/>
              <a:t>, Univerzitet </a:t>
            </a:r>
            <a:r>
              <a:rPr lang="hr-HR" dirty="0"/>
              <a:t>u Tuzli, Tuzla, 2011</a:t>
            </a:r>
            <a:r>
              <a:rPr lang="hr-BA" dirty="0" smtClean="0"/>
              <a:t> </a:t>
            </a:r>
          </a:p>
          <a:p>
            <a:r>
              <a:rPr lang="hr-HR" dirty="0"/>
              <a:t>WB – IFC: Doing Business 2014 - Izvještaj o kompetitivnosti BiH, Economy Profile: Bosnia and Herzegovina </a:t>
            </a:r>
            <a:endParaRPr lang="hr-HR" dirty="0" smtClean="0"/>
          </a:p>
          <a:p>
            <a:r>
              <a:rPr lang="hr-BA" dirty="0"/>
              <a:t>Vodič za NVO-e u borbi protiv korupcije, VPI, januar </a:t>
            </a:r>
            <a:r>
              <a:rPr lang="hr-BA" dirty="0" smtClean="0"/>
              <a:t>2013</a:t>
            </a:r>
          </a:p>
          <a:p>
            <a:r>
              <a:rPr lang="hr-HR" dirty="0"/>
              <a:t>Centar za politike i upravljanje, Izvještaj o politikama malih i srednjih preduzeća u Bosni i Hercegovini, septembar </a:t>
            </a:r>
            <a:r>
              <a:rPr lang="hr-HR" dirty="0" smtClean="0"/>
              <a:t>2010</a:t>
            </a:r>
          </a:p>
          <a:p>
            <a:r>
              <a:rPr lang="hr-BA" dirty="0"/>
              <a:t>Godišnji izvještaj za 2010., </a:t>
            </a:r>
            <a:r>
              <a:rPr lang="hr-BA" dirty="0" smtClean="0"/>
              <a:t>OdRaz</a:t>
            </a:r>
          </a:p>
          <a:p>
            <a:r>
              <a:rPr lang="hr-HR" dirty="0"/>
              <a:t>Federalni zavod za programiranje razvoja: Konkurentnost 2013-2014, Bosna i Hercegovina, Sarajevo, septembar </a:t>
            </a:r>
            <a:r>
              <a:rPr lang="hr-HR" dirty="0" smtClean="0"/>
              <a:t>2013</a:t>
            </a:r>
          </a:p>
          <a:p>
            <a:r>
              <a:rPr lang="hr-HR" dirty="0"/>
              <a:t>Centralna banka BiH: Izvještaj o blokiranim računima u Registru transkcijskih računa CBBiH, Izvještaj na dan: 02. 12. 2013. </a:t>
            </a:r>
            <a:endParaRPr lang="hr-HR" dirty="0" smtClean="0"/>
          </a:p>
          <a:p>
            <a:r>
              <a:rPr lang="hr-HR" dirty="0"/>
              <a:t>IPA program Evropske unije za BiH, Projekat „Koalicija za jači glas male privrede – Zajednička platforma malih i srednjih </a:t>
            </a:r>
            <a:r>
              <a:rPr lang="hr-HR" dirty="0" smtClean="0"/>
              <a:t>preduzeća</a:t>
            </a:r>
          </a:p>
          <a:p>
            <a:r>
              <a:rPr lang="hr-HR" dirty="0"/>
              <a:t>Direkcija za evropske integracije: Informacija o zakonodavstvu EU, financijskoj pomoći EU i obvezama BiH u procesu europskih integracija u svezi s oblasti malih i srednjih poduzeća</a:t>
            </a:r>
            <a:endParaRPr lang="hr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06042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 algn="ctr">
              <a:buNone/>
            </a:pPr>
            <a:r>
              <a:rPr lang="bs-Latn-BA" sz="4500" i="1" dirty="0" smtClean="0"/>
              <a:t>Hvala</a:t>
            </a:r>
          </a:p>
          <a:p>
            <a:pPr marL="0" indent="0" algn="ctr">
              <a:buNone/>
            </a:pPr>
            <a:r>
              <a:rPr lang="bs-Latn-BA" sz="4500" i="1" dirty="0" smtClean="0">
                <a:hlinkClick r:id="rId2"/>
              </a:rPr>
              <a:t>lejla@vpi.ba</a:t>
            </a:r>
            <a:endParaRPr lang="bs-Latn-BA" sz="4500" i="1" dirty="0"/>
          </a:p>
        </p:txBody>
      </p:sp>
    </p:spTree>
    <p:extLst>
      <p:ext uri="{BB962C8B-B14F-4D97-AF65-F5344CB8AC3E}">
        <p14:creationId xmlns:p14="http://schemas.microsoft.com/office/powerpoint/2010/main" val="82035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Pojam </a:t>
            </a:r>
            <a:r>
              <a:rPr lang="hr-HR" sz="4000" dirty="0"/>
              <a:t>i karakteristikama malih i srednjih preduzeća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Ne </a:t>
            </a:r>
            <a:r>
              <a:rPr lang="hr-HR" dirty="0"/>
              <a:t>postoji jedinstvena definicija malih i srednjih </a:t>
            </a:r>
            <a:r>
              <a:rPr lang="hr-HR" dirty="0" smtClean="0"/>
              <a:t>preduzeća</a:t>
            </a:r>
          </a:p>
          <a:p>
            <a:r>
              <a:rPr lang="hr-HR" dirty="0" smtClean="0"/>
              <a:t>Nema jedinstvenog kriterija </a:t>
            </a:r>
            <a:r>
              <a:rPr lang="hr-HR" dirty="0"/>
              <a:t>za </a:t>
            </a:r>
            <a:r>
              <a:rPr lang="hr-HR" dirty="0" smtClean="0"/>
              <a:t>klasifikaciju</a:t>
            </a:r>
          </a:p>
          <a:p>
            <a:r>
              <a:rPr lang="hr-HR" dirty="0" smtClean="0"/>
              <a:t>EU/EK: MSP imaju manje od 500 uposlenika s prometom manjim od 38 miliona eura godišnje</a:t>
            </a:r>
          </a:p>
          <a:p>
            <a:r>
              <a:rPr lang="hr-HR" dirty="0" smtClean="0"/>
              <a:t>IFC: Mala pred. imaju do 50 uposlenika, a srednja 50-200</a:t>
            </a:r>
          </a:p>
          <a:p>
            <a:r>
              <a:rPr lang="hr-HR" dirty="0" smtClean="0"/>
              <a:t>Entiteti u BiH različito definiraju MSP i nema jedinstvenog registra</a:t>
            </a:r>
          </a:p>
          <a:p>
            <a:r>
              <a:rPr lang="hr-HR" dirty="0" smtClean="0"/>
              <a:t>Agencija za statistiku: ažurne informacije o broju privrednih subjekata u RS, FBiH i BD, te broj zaposlenih u 5 klasa</a:t>
            </a:r>
          </a:p>
          <a:p>
            <a:endParaRPr lang="hr-HR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1887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bs-Latn-BA" sz="4000" dirty="0" smtClean="0"/>
              <a:t>Potencijali i ograničenja MSP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Fleksibilnost u prilagođavanju promjenama na tržištu</a:t>
            </a:r>
          </a:p>
          <a:p>
            <a:r>
              <a:rPr lang="bs-Latn-BA" dirty="0" smtClean="0"/>
              <a:t>Ograničen pristup novim tehnologijama, izvorima finansiranja, niska produktivnost, niska pregovaračka moć </a:t>
            </a:r>
          </a:p>
          <a:p>
            <a:r>
              <a:rPr lang="bs-Latn-BA" dirty="0" smtClean="0"/>
              <a:t>20 miliona MSP u EU (9/10 su mikro!)</a:t>
            </a:r>
          </a:p>
          <a:p>
            <a:r>
              <a:rPr lang="bs-Latn-BA" dirty="0" smtClean="0"/>
              <a:t>Zapošljavaju 67% radne snage</a:t>
            </a:r>
          </a:p>
          <a:p>
            <a:r>
              <a:rPr lang="bs-Latn-BA" dirty="0" smtClean="0"/>
              <a:t>Rad MSP u EU uveliko olakšan donošenjem Akta o MSP i Povelje za mala preduzeća</a:t>
            </a:r>
          </a:p>
          <a:p>
            <a:r>
              <a:rPr lang="bs-Latn-BA" dirty="0" smtClean="0"/>
              <a:t>U BiH, MSP generišu 60% BDP-a</a:t>
            </a:r>
          </a:p>
        </p:txBody>
      </p:sp>
    </p:spTree>
    <p:extLst>
      <p:ext uri="{BB962C8B-B14F-4D97-AF65-F5344CB8AC3E}">
        <p14:creationId xmlns:p14="http://schemas.microsoft.com/office/powerpoint/2010/main" val="320731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4000" dirty="0" smtClean="0"/>
              <a:t>Pravno regulatorni i institucionalni okvir za </a:t>
            </a:r>
            <a:r>
              <a:rPr lang="bs-Latn-BA" sz="4000" dirty="0"/>
              <a:t>poslovanje</a:t>
            </a:r>
            <a:r>
              <a:rPr lang="bs-Latn-BA" sz="4000" dirty="0" smtClean="0"/>
              <a:t> u BiH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bs-Latn-BA" dirty="0" smtClean="0"/>
              <a:t>Sektor za MSP u MVTEO</a:t>
            </a:r>
          </a:p>
          <a:p>
            <a:r>
              <a:rPr lang="bs-Latn-BA" dirty="0" smtClean="0"/>
              <a:t>Forum za razvoj i promociju poduzetništva</a:t>
            </a:r>
          </a:p>
          <a:p>
            <a:r>
              <a:rPr lang="pl-PL" dirty="0" smtClean="0"/>
              <a:t>Zakon </a:t>
            </a:r>
            <a:r>
              <a:rPr lang="pl-PL" dirty="0"/>
              <a:t>o promociji i </a:t>
            </a:r>
            <a:r>
              <a:rPr lang="pl-PL" dirty="0" smtClean="0"/>
              <a:t>poduzetništva MSP odbijen u PSBiH 16/06/2010 (definicija, kategorizacija, institucionalna podjela zadataka itd.)</a:t>
            </a:r>
          </a:p>
          <a:p>
            <a:r>
              <a:rPr lang="pl-PL" dirty="0" smtClean="0"/>
              <a:t>Uvođenje </a:t>
            </a:r>
            <a:r>
              <a:rPr lang="pl-PL" i="1" dirty="0" smtClean="0"/>
              <a:t>acquisa</a:t>
            </a:r>
            <a:r>
              <a:rPr lang="pl-PL" dirty="0" smtClean="0"/>
              <a:t> u entitetske zakone</a:t>
            </a:r>
          </a:p>
          <a:p>
            <a:r>
              <a:rPr lang="pl-PL" dirty="0" smtClean="0"/>
              <a:t>FBiH: grantovi Ministarstva za razvoj, poduzetništvo i obrt, sufinansiranje Razvojne banke i sredstva plasirana putem Fondacije za održivi razvoj</a:t>
            </a:r>
          </a:p>
          <a:p>
            <a:r>
              <a:rPr lang="pl-PL" dirty="0" smtClean="0"/>
              <a:t>RS: Investicijsko-razvojna banka RS plasira sredstva putem komercijalnog sektora;</a:t>
            </a:r>
            <a:r>
              <a:rPr lang="bs-Latn-BA" dirty="0" smtClean="0"/>
              <a:t> </a:t>
            </a:r>
            <a:r>
              <a:rPr lang="bs-Latn-BA" dirty="0"/>
              <a:t>Agencija za razvoj MSP od 2013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7439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4000" dirty="0" smtClean="0"/>
              <a:t>Poslovno okruženje i ekonomska politika BiH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dirty="0" smtClean="0"/>
              <a:t>Faktori koji prave problem za bh konkurentnost:</a:t>
            </a:r>
          </a:p>
          <a:p>
            <a:r>
              <a:rPr lang="bs-Latn-BA" dirty="0" smtClean="0"/>
              <a:t>Pristup finansijskim sredstvima</a:t>
            </a:r>
          </a:p>
          <a:p>
            <a:r>
              <a:rPr lang="bs-Latn-BA" dirty="0" smtClean="0"/>
              <a:t>Politička nestabilnost</a:t>
            </a:r>
          </a:p>
          <a:p>
            <a:r>
              <a:rPr lang="bs-Latn-BA" dirty="0" smtClean="0"/>
              <a:t>Visoke porezne stope</a:t>
            </a:r>
          </a:p>
          <a:p>
            <a:r>
              <a:rPr lang="bs-Latn-BA" dirty="0" smtClean="0"/>
              <a:t>Nestabilnost vlada</a:t>
            </a:r>
          </a:p>
          <a:p>
            <a:pPr marL="0" indent="0">
              <a:buNone/>
            </a:pPr>
            <a:r>
              <a:rPr lang="bs-Latn-BA" dirty="0" smtClean="0"/>
              <a:t>Dobri pokazatelji vezani za:</a:t>
            </a:r>
          </a:p>
          <a:p>
            <a:r>
              <a:rPr lang="bs-Latn-BA" dirty="0" smtClean="0"/>
              <a:t>Inovativnost</a:t>
            </a:r>
          </a:p>
          <a:p>
            <a:r>
              <a:rPr lang="bs-Latn-BA" dirty="0" smtClean="0"/>
              <a:t>Institucije</a:t>
            </a:r>
          </a:p>
          <a:p>
            <a:r>
              <a:rPr lang="bs-Latn-BA" dirty="0" smtClean="0"/>
              <a:t>Infrastrukturu</a:t>
            </a:r>
          </a:p>
          <a:p>
            <a:r>
              <a:rPr lang="bs-Latn-BA" dirty="0" smtClean="0"/>
              <a:t>Efikasnost tržišta rada</a:t>
            </a:r>
          </a:p>
        </p:txBody>
      </p:sp>
    </p:spTree>
    <p:extLst>
      <p:ext uri="{BB962C8B-B14F-4D97-AF65-F5344CB8AC3E}">
        <p14:creationId xmlns:p14="http://schemas.microsoft.com/office/powerpoint/2010/main" val="230537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4000" dirty="0"/>
              <a:t>Poslovno okruženje i ekonomska politika BiH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bs-Latn-BA" dirty="0" smtClean="0"/>
              <a:t>Unaprjeđenje poslovnog okruženja – pojednostavljivanje, ubrzavanje i pojeftinjenje procedura</a:t>
            </a:r>
          </a:p>
          <a:p>
            <a:r>
              <a:rPr lang="bs-Latn-BA" dirty="0" smtClean="0"/>
              <a:t>Oštra i nelojalna konkurencija nastala usljed visokog stepena liberalizacije i otvorenosti bh tržišta</a:t>
            </a:r>
          </a:p>
          <a:p>
            <a:r>
              <a:rPr lang="bs-Latn-BA" dirty="0"/>
              <a:t>N</a:t>
            </a:r>
            <a:r>
              <a:rPr lang="bs-Latn-BA" dirty="0" smtClean="0"/>
              <a:t>euvjerljiv sistem za procjenu kvalitete i upravljanje rizikom u sferu proizvodnje hrane</a:t>
            </a:r>
          </a:p>
          <a:p>
            <a:r>
              <a:rPr lang="bs-Latn-BA" dirty="0" smtClean="0"/>
              <a:t>Osjetljivost MSP na uvođenje novih zakonskih obaveza, npr fiskalizacija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493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4000" dirty="0"/>
              <a:t>Poslovno okruženje i ekonomska politika BiH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/>
          </a:p>
          <a:p>
            <a:r>
              <a:rPr lang="bs-Latn-BA" dirty="0" smtClean="0"/>
              <a:t>Odsustvo strateškog pristupa osnivanju poslovnih inkubatora, njihovo stihijsko osnivanje i nedostatna podrška vlada</a:t>
            </a:r>
          </a:p>
          <a:p>
            <a:r>
              <a:rPr lang="bs-Latn-BA" dirty="0" smtClean="0"/>
              <a:t>Često su podobni samo za nepovoljne kredite i finansijske usluge, u sadašnjim uslovima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5921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bs-Latn-BA" sz="4000" dirty="0" smtClean="0"/>
              <a:t>MSP u BiH i obaveze prema EU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s-Latn-BA" dirty="0" smtClean="0"/>
              <a:t>2003 – BiH pristupila Evropskoj povelji o malim preduzećima </a:t>
            </a:r>
            <a:r>
              <a:rPr lang="bs-Latn-BA" sz="2600" dirty="0" smtClean="0"/>
              <a:t>(obrazovanje, provedba zakona, brz i jeftin start-up, jačanje tehnoloških kapaciteta, stručna znanja, pristup internetu, razvoj malog biznisa, razvoj e-business modela, oporezivanje, pristup EU tržištu finansije)</a:t>
            </a:r>
          </a:p>
          <a:p>
            <a:pPr marL="0" indent="0" algn="just">
              <a:buNone/>
            </a:pPr>
            <a:r>
              <a:rPr lang="bs-Latn-BA" dirty="0" smtClean="0"/>
              <a:t>2008 – SSP/Privremeni sporazum </a:t>
            </a:r>
            <a:r>
              <a:rPr lang="bs-Latn-BA" sz="2600" dirty="0" smtClean="0"/>
              <a:t>(obaveze se odnose na jedinstveno definisanje MSP, strategiju razvoja, koordinaciju i usklađivanje propisa, transpozicija </a:t>
            </a:r>
            <a:r>
              <a:rPr lang="bs-Latn-BA" sz="2600" i="1" dirty="0" smtClean="0"/>
              <a:t>acquisa</a:t>
            </a:r>
            <a:r>
              <a:rPr lang="bs-Latn-BA" sz="2600" dirty="0" smtClean="0"/>
              <a:t>)</a:t>
            </a:r>
          </a:p>
          <a:p>
            <a:pPr marL="0" indent="0" algn="just">
              <a:buNone/>
            </a:pPr>
            <a:r>
              <a:rPr lang="bs-Latn-BA" sz="2600" dirty="0" smtClean="0"/>
              <a:t>Određen pomak napravljen formiranjem centralnog registra i </a:t>
            </a:r>
            <a:r>
              <a:rPr lang="bs-Latn-BA" sz="2600" i="1" dirty="0" smtClean="0"/>
              <a:t>one-stop</a:t>
            </a:r>
            <a:r>
              <a:rPr lang="bs-Latn-BA" sz="2600" dirty="0" smtClean="0"/>
              <a:t> sistema</a:t>
            </a:r>
          </a:p>
          <a:p>
            <a:pPr marL="0" indent="0" algn="just">
              <a:buNone/>
            </a:pPr>
            <a:endParaRPr lang="bs-Latn-BA" dirty="0" smtClean="0"/>
          </a:p>
          <a:p>
            <a:pPr marL="0" indent="0" algn="just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916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bs-Latn-BA" sz="4000" dirty="0" smtClean="0"/>
              <a:t>Fondovi EU za razvoj MSP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IPA, FP-7, IPA II</a:t>
            </a:r>
          </a:p>
          <a:p>
            <a:r>
              <a:rPr lang="bs-Latn-BA" dirty="0" smtClean="0"/>
              <a:t>Naglasak na višegodišnjem strateškom promišljanju</a:t>
            </a:r>
          </a:p>
          <a:p>
            <a:r>
              <a:rPr lang="bs-Latn-BA" dirty="0" smtClean="0"/>
              <a:t>Nedostatni apsorpcijski kapaciteti</a:t>
            </a:r>
          </a:p>
          <a:p>
            <a:r>
              <a:rPr lang="bs-Latn-BA" dirty="0" smtClean="0"/>
              <a:t>Programiranje uključuje i transpoziciju acquisa, konsolidovane i usklašene programe</a:t>
            </a:r>
          </a:p>
          <a:p>
            <a:r>
              <a:rPr lang="bs-Latn-BA" dirty="0" smtClean="0"/>
              <a:t>Sektorske strategije</a:t>
            </a:r>
          </a:p>
          <a:p>
            <a:r>
              <a:rPr lang="bs-Latn-BA" dirty="0" smtClean="0"/>
              <a:t>Indikatori napretka moraju biti precizno definisani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7278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2058</TotalTime>
  <Words>921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Executive</vt:lpstr>
      <vt:lpstr> Privredni razvoj – politike malih i srednjih preduzeća </vt:lpstr>
      <vt:lpstr>Pojam i karakteristikama malih i srednjih preduzeća</vt:lpstr>
      <vt:lpstr>Potencijali i ograničenja MSP</vt:lpstr>
      <vt:lpstr>Pravno regulatorni i institucionalni okvir za poslovanje u BiH</vt:lpstr>
      <vt:lpstr>Poslovno okruženje i ekonomska politika BiH</vt:lpstr>
      <vt:lpstr>Poslovno okruženje i ekonomska politika BiH</vt:lpstr>
      <vt:lpstr>Poslovno okruženje i ekonomska politika BiH</vt:lpstr>
      <vt:lpstr>MSP u BiH i obaveze prema EU</vt:lpstr>
      <vt:lpstr>Fondovi EU za razvoj MSP</vt:lpstr>
      <vt:lpstr>Preporuke i zaključci</vt:lpstr>
      <vt:lpstr>Preporuke i zaključci</vt:lpstr>
      <vt:lpstr>Izvori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radni</dc:creator>
  <cp:lastModifiedBy>Adis Muhovic</cp:lastModifiedBy>
  <cp:revision>40</cp:revision>
  <dcterms:created xsi:type="dcterms:W3CDTF">2016-09-07T11:41:56Z</dcterms:created>
  <dcterms:modified xsi:type="dcterms:W3CDTF">2016-09-15T11:16:12Z</dcterms:modified>
</cp:coreProperties>
</file>